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1"/>
  </p:notesMasterIdLst>
  <p:sldIdLst>
    <p:sldId id="256" r:id="rId2"/>
    <p:sldId id="259" r:id="rId3"/>
    <p:sldId id="260" r:id="rId4"/>
    <p:sldId id="261" r:id="rId5"/>
    <p:sldId id="262" r:id="rId6"/>
    <p:sldId id="263" r:id="rId7"/>
    <p:sldId id="265" r:id="rId8"/>
    <p:sldId id="264" r:id="rId9"/>
    <p:sldId id="258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EB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7" autoAdjust="0"/>
    <p:restoredTop sz="94660"/>
  </p:normalViewPr>
  <p:slideViewPr>
    <p:cSldViewPr snapToGrid="0">
      <p:cViewPr varScale="1">
        <p:scale>
          <a:sx n="58" d="100"/>
          <a:sy n="58" d="100"/>
        </p:scale>
        <p:origin x="-61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041AE6-813E-4AE0-A8A6-9D25F856530A}" type="datetimeFigureOut">
              <a:rPr lang="en-CA" smtClean="0"/>
              <a:t>2016-09-09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4E06F-ACF0-45A6-978D-6A91B2DBB53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65999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t>9/9/2016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%3AThe_Earth_seen_from_Apollo_17.jpg" TargetMode="External"/><Relationship Id="rId2" Type="http://schemas.openxmlformats.org/officeDocument/2006/relationships/hyperlink" Target="https://pixabay.com/en/atom-electron-neutron-nuclear-power-1222511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dirty="0" smtClean="0"/>
              <a:t>IB Physics: Chapter 1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CA" dirty="0" smtClean="0"/>
              <a:t>Background Math</a:t>
            </a:r>
          </a:p>
          <a:p>
            <a:r>
              <a:rPr lang="en-CA" dirty="0" smtClean="0"/>
              <a:t>Scientific Notation and orders of magnitude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262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Big and Small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264" y="2418910"/>
            <a:ext cx="10733350" cy="3599316"/>
          </a:xfrm>
        </p:spPr>
        <p:txBody>
          <a:bodyPr/>
          <a:lstStyle/>
          <a:p>
            <a:r>
              <a:rPr lang="en-CA" dirty="0" smtClean="0"/>
              <a:t>In Physics, we deal with some very </a:t>
            </a:r>
            <a:r>
              <a:rPr lang="en-CA" sz="8000" dirty="0" smtClean="0"/>
              <a:t>BIG</a:t>
            </a:r>
            <a:r>
              <a:rPr lang="en-CA" dirty="0" smtClean="0"/>
              <a:t> numbers.</a:t>
            </a:r>
          </a:p>
          <a:p>
            <a:pPr lvl="1"/>
            <a:r>
              <a:rPr lang="en-CA" dirty="0" smtClean="0"/>
              <a:t>The mass of the Earth is 5980000000000000000000000 kg.</a:t>
            </a:r>
          </a:p>
          <a:p>
            <a:pPr lvl="1"/>
            <a:r>
              <a:rPr lang="en-CA" dirty="0" smtClean="0"/>
              <a:t>The mass of the Sun is 1989000000000000000000000000000 kg </a:t>
            </a:r>
          </a:p>
          <a:p>
            <a:r>
              <a:rPr lang="en-CA" dirty="0" smtClean="0"/>
              <a:t>And some very </a:t>
            </a:r>
            <a:r>
              <a:rPr lang="en-CA" sz="800" dirty="0" smtClean="0"/>
              <a:t>small</a:t>
            </a:r>
            <a:r>
              <a:rPr lang="en-CA" dirty="0" smtClean="0"/>
              <a:t> numbers.</a:t>
            </a:r>
          </a:p>
          <a:p>
            <a:pPr lvl="1"/>
            <a:r>
              <a:rPr lang="en-CA" dirty="0" smtClean="0"/>
              <a:t>The mass of an electron is 0.000000000000000000000000000000911 kg.</a:t>
            </a:r>
          </a:p>
          <a:p>
            <a:r>
              <a:rPr lang="en-CA" dirty="0" smtClean="0"/>
              <a:t>These numbers are hard to visualize exactly how big they actually are, and even harder to type into your calculator.</a:t>
            </a:r>
          </a:p>
          <a:p>
            <a:pPr marL="0" indent="0">
              <a:buNone/>
            </a:pPr>
            <a:endParaRPr lang="en-CA" dirty="0"/>
          </a:p>
        </p:txBody>
      </p:sp>
      <p:pic>
        <p:nvPicPr>
          <p:cNvPr id="1026" name="Picture 2" descr="Image result for electr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4131" y="283071"/>
            <a:ext cx="2609398" cy="1839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95" y="283071"/>
            <a:ext cx="1838418" cy="18396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89095" y="2122715"/>
            <a:ext cx="18384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" dirty="0" smtClean="0"/>
              <a:t>Blue Marble</a:t>
            </a:r>
            <a:endParaRPr lang="en-CA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9279913" y="2160816"/>
            <a:ext cx="18384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800" dirty="0" smtClean="0"/>
              <a:t>Atom</a:t>
            </a:r>
            <a:endParaRPr lang="en-CA" sz="800" dirty="0"/>
          </a:p>
        </p:txBody>
      </p:sp>
    </p:spTree>
    <p:extLst>
      <p:ext uri="{BB962C8B-B14F-4D97-AF65-F5344CB8AC3E}">
        <p14:creationId xmlns:p14="http://schemas.microsoft.com/office/powerpoint/2010/main" val="284691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Scientific notation.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To help we use scientific notation.</a:t>
            </a:r>
          </a:p>
          <a:p>
            <a:pPr marL="685800" lvl="2">
              <a:spcBef>
                <a:spcPts val="1000"/>
              </a:spcBef>
            </a:pPr>
            <a:r>
              <a:rPr lang="en-CA" dirty="0"/>
              <a:t>5980000000000000000000000 kg</a:t>
            </a:r>
            <a:r>
              <a:rPr lang="en-CA" dirty="0" smtClean="0"/>
              <a:t>. becomes 5.9x10</a:t>
            </a:r>
            <a:r>
              <a:rPr lang="en-CA" baseline="30000" dirty="0" smtClean="0"/>
              <a:t>24</a:t>
            </a:r>
            <a:r>
              <a:rPr lang="en-CA" dirty="0" smtClean="0"/>
              <a:t> kg.</a:t>
            </a:r>
          </a:p>
          <a:p>
            <a:pPr marL="685800" lvl="2">
              <a:spcBef>
                <a:spcPts val="1000"/>
              </a:spcBef>
            </a:pPr>
            <a:r>
              <a:rPr lang="en-CA" dirty="0"/>
              <a:t>0.000000000000000000000000000000911 kg</a:t>
            </a:r>
            <a:r>
              <a:rPr lang="en-CA" dirty="0" smtClean="0"/>
              <a:t>. becomes 9.11x10</a:t>
            </a:r>
            <a:r>
              <a:rPr lang="en-CA" baseline="30000" dirty="0" smtClean="0"/>
              <a:t>-31</a:t>
            </a:r>
            <a:r>
              <a:rPr lang="en-CA" dirty="0" smtClean="0"/>
              <a:t> kg.</a:t>
            </a:r>
          </a:p>
          <a:p>
            <a:pPr marL="228600" lvl="1">
              <a:spcBef>
                <a:spcPts val="1000"/>
              </a:spcBef>
            </a:pPr>
            <a:r>
              <a:rPr lang="en-CA" dirty="0" smtClean="0"/>
              <a:t>The rule is:</a:t>
            </a:r>
          </a:p>
          <a:p>
            <a:pPr marL="685800" lvl="2">
              <a:spcBef>
                <a:spcPts val="1000"/>
              </a:spcBef>
            </a:pPr>
            <a:r>
              <a:rPr lang="en-CA" dirty="0"/>
              <a:t>Move the decimal point until only one non-zero digit remains on the left.</a:t>
            </a:r>
          </a:p>
          <a:p>
            <a:pPr marL="685800" lvl="2">
              <a:spcBef>
                <a:spcPts val="1000"/>
              </a:spcBef>
            </a:pPr>
            <a:r>
              <a:rPr lang="en-CA" dirty="0"/>
              <a:t># of spaces moved is the exponent of 10</a:t>
            </a:r>
          </a:p>
          <a:p>
            <a:pPr marL="685800" lvl="2">
              <a:spcBef>
                <a:spcPts val="1000"/>
              </a:spcBef>
            </a:pPr>
            <a:r>
              <a:rPr lang="en-CA" dirty="0" smtClean="0"/>
              <a:t>If the decimal moved </a:t>
            </a:r>
            <a:r>
              <a:rPr lang="en-CA" dirty="0"/>
              <a:t>left  </a:t>
            </a:r>
            <a:r>
              <a:rPr lang="en-CA" dirty="0" smtClean="0"/>
              <a:t>(</a:t>
            </a:r>
            <a:r>
              <a:rPr lang="en-CA" dirty="0" err="1" smtClean="0"/>
              <a:t>ie</a:t>
            </a:r>
            <a:r>
              <a:rPr lang="en-CA" dirty="0" smtClean="0"/>
              <a:t> </a:t>
            </a:r>
            <a:r>
              <a:rPr lang="en-CA" dirty="0"/>
              <a:t>a big number</a:t>
            </a:r>
            <a:r>
              <a:rPr lang="en-CA" dirty="0" smtClean="0"/>
              <a:t>) </a:t>
            </a:r>
            <a:r>
              <a:rPr lang="en-CA" dirty="0"/>
              <a:t>the exponent is </a:t>
            </a:r>
            <a:r>
              <a:rPr lang="en-CA" dirty="0" smtClean="0"/>
              <a:t>“+”.</a:t>
            </a:r>
            <a:endParaRPr lang="en-CA" dirty="0"/>
          </a:p>
          <a:p>
            <a:pPr marL="685800" lvl="2">
              <a:spcBef>
                <a:spcPts val="1000"/>
              </a:spcBef>
            </a:pPr>
            <a:r>
              <a:rPr lang="en-CA" dirty="0" smtClean="0"/>
              <a:t>If the decimal move to the right (</a:t>
            </a:r>
            <a:r>
              <a:rPr lang="en-CA" dirty="0" err="1" smtClean="0"/>
              <a:t>ie</a:t>
            </a:r>
            <a:r>
              <a:rPr lang="en-CA" dirty="0" smtClean="0"/>
              <a:t> a small number), the </a:t>
            </a:r>
            <a:r>
              <a:rPr lang="en-CA" dirty="0"/>
              <a:t>exponent is </a:t>
            </a:r>
            <a:r>
              <a:rPr lang="en-CA" dirty="0" smtClean="0"/>
              <a:t>“-”.</a:t>
            </a:r>
            <a:endParaRPr lang="en-CA" dirty="0"/>
          </a:p>
          <a:p>
            <a:pPr marL="228600" lvl="1">
              <a:spcBef>
                <a:spcPts val="1000"/>
              </a:spcBef>
            </a:pPr>
            <a:endParaRPr lang="en-CA" dirty="0" smtClean="0"/>
          </a:p>
          <a:p>
            <a:pPr marL="685800" lvl="2">
              <a:spcBef>
                <a:spcPts val="1000"/>
              </a:spcBef>
            </a:pPr>
            <a:endParaRPr lang="en-CA" baseline="30000" dirty="0"/>
          </a:p>
          <a:p>
            <a:endParaRPr lang="en-CA" dirty="0" smtClean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97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Practice!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32 000 </a:t>
            </a:r>
            <a:r>
              <a:rPr lang="en-CA" dirty="0" smtClean="0"/>
              <a:t>000  written in scientific notation is?</a:t>
            </a:r>
          </a:p>
          <a:p>
            <a:pPr marL="0" indent="0">
              <a:buNone/>
            </a:pPr>
            <a:r>
              <a:rPr lang="en-CA" dirty="0" smtClean="0"/>
              <a:t>No… try it before you move on!</a:t>
            </a:r>
          </a:p>
          <a:p>
            <a:r>
              <a:rPr lang="en-CA" dirty="0" smtClean="0"/>
              <a:t>3.2x10</a:t>
            </a:r>
            <a:r>
              <a:rPr lang="en-CA" baseline="30000" dirty="0" smtClean="0"/>
              <a:t>7</a:t>
            </a:r>
            <a:endParaRPr lang="en-CA" baseline="30000" dirty="0"/>
          </a:p>
          <a:p>
            <a:endParaRPr lang="en-CA" dirty="0" smtClean="0"/>
          </a:p>
          <a:p>
            <a:r>
              <a:rPr lang="en-CA" dirty="0" smtClean="0"/>
              <a:t>0.00000436 </a:t>
            </a:r>
            <a:r>
              <a:rPr lang="en-CA" dirty="0"/>
              <a:t>written in scientific notation is</a:t>
            </a:r>
            <a:r>
              <a:rPr lang="en-CA" dirty="0" smtClean="0"/>
              <a:t>?</a:t>
            </a:r>
          </a:p>
          <a:p>
            <a:pPr marL="0" indent="0">
              <a:buNone/>
            </a:pPr>
            <a:r>
              <a:rPr lang="en-CA" dirty="0" smtClean="0"/>
              <a:t>Come on! Again, try it before you move on!</a:t>
            </a:r>
          </a:p>
          <a:p>
            <a:r>
              <a:rPr lang="en-CA" dirty="0" smtClean="0"/>
              <a:t>4.36x10</a:t>
            </a:r>
            <a:r>
              <a:rPr lang="en-CA" baseline="30000" dirty="0" smtClean="0"/>
              <a:t>-6</a:t>
            </a:r>
            <a:endParaRPr lang="en-CA" baseline="30000" dirty="0"/>
          </a:p>
          <a:p>
            <a:r>
              <a:rPr lang="en-CA" dirty="0" smtClean="0"/>
              <a:t>Got it?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7460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Orders of Magnitude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CA" dirty="0" smtClean="0"/>
              <a:t>We sometimes use the term “Orders of Magnitude”.  This is a term that </a:t>
            </a:r>
            <a:r>
              <a:rPr lang="en-CA" smtClean="0"/>
              <a:t>indicates generally </a:t>
            </a:r>
            <a:r>
              <a:rPr lang="en-CA" dirty="0" smtClean="0"/>
              <a:t>how much larger (or smaller) one number is than another.  To compare orders of magnitude, we usually just have to look at the exponent of the 10 in scientific notation.</a:t>
            </a:r>
          </a:p>
          <a:p>
            <a:r>
              <a:rPr lang="en-CA" dirty="0" err="1" smtClean="0"/>
              <a:t>Eg</a:t>
            </a:r>
            <a:r>
              <a:rPr lang="en-CA" dirty="0" smtClean="0"/>
              <a:t>.  The Earth is 5.98x10</a:t>
            </a:r>
            <a:r>
              <a:rPr lang="en-CA" baseline="30000" dirty="0" smtClean="0"/>
              <a:t>24</a:t>
            </a:r>
            <a:r>
              <a:rPr lang="en-CA" dirty="0" smtClean="0"/>
              <a:t> kg.  The Sun is 1.989x10</a:t>
            </a:r>
            <a:r>
              <a:rPr lang="en-CA" baseline="30000" dirty="0" smtClean="0"/>
              <a:t>30</a:t>
            </a:r>
            <a:r>
              <a:rPr lang="en-CA" dirty="0" smtClean="0"/>
              <a:t> kg.</a:t>
            </a:r>
          </a:p>
          <a:p>
            <a:pPr lvl="1"/>
            <a:r>
              <a:rPr lang="en-CA" dirty="0" smtClean="0"/>
              <a:t>We could say that the sun is 6 orders of magnitude more massive than the Earth.  </a:t>
            </a:r>
          </a:p>
          <a:p>
            <a:pPr lvl="1"/>
            <a:r>
              <a:rPr lang="en-CA" dirty="0" smtClean="0"/>
              <a:t>30 (the exponent on the 10 for the sun) – 24 (the exponent on the 10 for the Earth = 6.</a:t>
            </a:r>
          </a:p>
          <a:p>
            <a:r>
              <a:rPr lang="en-CA" dirty="0" smtClean="0"/>
              <a:t>This means the sun is approximately 1000000 (10</a:t>
            </a:r>
            <a:r>
              <a:rPr lang="en-CA" baseline="30000" dirty="0" smtClean="0"/>
              <a:t>6</a:t>
            </a:r>
            <a:r>
              <a:rPr lang="en-CA" dirty="0" smtClean="0"/>
              <a:t>) times the mass of the Earth.</a:t>
            </a:r>
          </a:p>
          <a:p>
            <a:r>
              <a:rPr lang="en-CA" dirty="0" smtClean="0"/>
              <a:t>How many orders of </a:t>
            </a:r>
            <a:r>
              <a:rPr lang="en-CA" dirty="0" err="1" smtClean="0"/>
              <a:t>mangitude</a:t>
            </a:r>
            <a:r>
              <a:rPr lang="en-CA" dirty="0" smtClean="0"/>
              <a:t> is the mass of an electron (9.11x10</a:t>
            </a:r>
            <a:r>
              <a:rPr lang="en-CA" baseline="30000" dirty="0" smtClean="0"/>
              <a:t>-31</a:t>
            </a:r>
            <a:r>
              <a:rPr lang="en-CA" dirty="0" smtClean="0"/>
              <a:t> kg) smaller than the mass of a proton (1.67x10</a:t>
            </a:r>
            <a:r>
              <a:rPr lang="en-CA" baseline="30000" dirty="0" smtClean="0"/>
              <a:t>-27</a:t>
            </a:r>
            <a:r>
              <a:rPr lang="en-CA" dirty="0" smtClean="0"/>
              <a:t> kg)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9265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Orders of magnitude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How many orders of </a:t>
            </a:r>
            <a:r>
              <a:rPr lang="en-CA" dirty="0" err="1"/>
              <a:t>mangitude</a:t>
            </a:r>
            <a:r>
              <a:rPr lang="en-CA" dirty="0"/>
              <a:t> is the mass of an electron (9.11x10</a:t>
            </a:r>
            <a:r>
              <a:rPr lang="en-CA" baseline="30000" dirty="0"/>
              <a:t>-31</a:t>
            </a:r>
            <a:r>
              <a:rPr lang="en-CA" dirty="0"/>
              <a:t> kg) smaller than the mass of a proton (1.67x10</a:t>
            </a:r>
            <a:r>
              <a:rPr lang="en-CA" baseline="30000" dirty="0"/>
              <a:t>-27</a:t>
            </a:r>
            <a:r>
              <a:rPr lang="en-CA" dirty="0"/>
              <a:t> kg</a:t>
            </a:r>
            <a:r>
              <a:rPr lang="en-CA" dirty="0" smtClean="0"/>
              <a:t>)</a:t>
            </a:r>
          </a:p>
          <a:p>
            <a:endParaRPr lang="en-CA" dirty="0"/>
          </a:p>
          <a:p>
            <a:r>
              <a:rPr lang="en-CA" dirty="0" smtClean="0"/>
              <a:t>-31—27= 4!!!</a:t>
            </a:r>
          </a:p>
          <a:p>
            <a:r>
              <a:rPr lang="en-CA" dirty="0" smtClean="0"/>
              <a:t>So an electron is 4 orders of </a:t>
            </a:r>
            <a:r>
              <a:rPr lang="en-CA" dirty="0" err="1" smtClean="0"/>
              <a:t>mangitude</a:t>
            </a:r>
            <a:r>
              <a:rPr lang="en-CA" dirty="0" smtClean="0"/>
              <a:t> smaller (ok “less massive”) than an proton.  This means that 1 proton is approximately the same as 10000 (or 10</a:t>
            </a:r>
            <a:r>
              <a:rPr lang="en-CA" baseline="30000" dirty="0" smtClean="0"/>
              <a:t>4</a:t>
            </a:r>
            <a:r>
              <a:rPr lang="en-CA" dirty="0" smtClean="0"/>
              <a:t>!) electrons.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783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Scientific Notation and your calculator.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 smtClean="0"/>
              <a:t>Your calculator has a button to do scientific notation.</a:t>
            </a:r>
          </a:p>
          <a:p>
            <a:r>
              <a:rPr lang="en-CA" dirty="0" smtClean="0"/>
              <a:t>If you wanted to do 5.98x1024, DO NOT JUST TYPE THIS IN.  Instead use the button that looks like:</a:t>
            </a:r>
          </a:p>
          <a:p>
            <a:endParaRPr lang="en-CA" dirty="0"/>
          </a:p>
          <a:p>
            <a:endParaRPr lang="en-CA" dirty="0" smtClean="0"/>
          </a:p>
          <a:p>
            <a:r>
              <a:rPr lang="en-CA" dirty="0" smtClean="0"/>
              <a:t>So you would type </a:t>
            </a:r>
          </a:p>
          <a:p>
            <a:pPr marL="0" indent="0" algn="ctr">
              <a:buNone/>
            </a:pPr>
            <a:r>
              <a:rPr lang="en-CA" dirty="0" smtClean="0"/>
              <a:t>5.98EE24”</a:t>
            </a:r>
          </a:p>
          <a:p>
            <a:r>
              <a:rPr lang="en-CA" dirty="0" smtClean="0"/>
              <a:t>into your calculator.  This means “5.98x10</a:t>
            </a:r>
            <a:r>
              <a:rPr lang="en-CA" baseline="30000" dirty="0" smtClean="0"/>
              <a:t>24</a:t>
            </a:r>
            <a:r>
              <a:rPr lang="en-CA" dirty="0" smtClean="0"/>
              <a:t>.  (Notice I never put a “10” into that line</a:t>
            </a:r>
            <a:endParaRPr lang="en-CA" dirty="0"/>
          </a:p>
        </p:txBody>
      </p:sp>
      <p:sp>
        <p:nvSpPr>
          <p:cNvPr id="4" name="Rectangle 3"/>
          <p:cNvSpPr/>
          <p:nvPr/>
        </p:nvSpPr>
        <p:spPr>
          <a:xfrm>
            <a:off x="4714876" y="3718821"/>
            <a:ext cx="571504" cy="4286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E</a:t>
            </a:r>
            <a:endParaRPr lang="en-US" sz="3200" dirty="0"/>
          </a:p>
        </p:txBody>
      </p:sp>
      <p:sp>
        <p:nvSpPr>
          <p:cNvPr id="5" name="Rectangle 4"/>
          <p:cNvSpPr/>
          <p:nvPr/>
        </p:nvSpPr>
        <p:spPr>
          <a:xfrm>
            <a:off x="5572132" y="3718821"/>
            <a:ext cx="785818" cy="4286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EE</a:t>
            </a:r>
            <a:endParaRPr lang="en-US" sz="3200" dirty="0"/>
          </a:p>
        </p:txBody>
      </p:sp>
      <p:sp>
        <p:nvSpPr>
          <p:cNvPr id="6" name="Rectangle 5"/>
          <p:cNvSpPr/>
          <p:nvPr/>
        </p:nvSpPr>
        <p:spPr>
          <a:xfrm>
            <a:off x="6858016" y="3718821"/>
            <a:ext cx="857256" cy="4286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EXP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76358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Calculators and Scientific notation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/>
              <a:t>Practice: Do 5.98x10</a:t>
            </a:r>
            <a:r>
              <a:rPr lang="en-CA" baseline="30000" dirty="0" smtClean="0"/>
              <a:t>24</a:t>
            </a:r>
            <a:r>
              <a:rPr lang="en-CA" dirty="0" smtClean="0"/>
              <a:t> / 9.11x10</a:t>
            </a:r>
            <a:r>
              <a:rPr lang="en-CA" baseline="30000" dirty="0" smtClean="0"/>
              <a:t>-31</a:t>
            </a:r>
            <a:r>
              <a:rPr lang="en-CA" dirty="0" smtClean="0"/>
              <a:t> in your calculator .</a:t>
            </a:r>
          </a:p>
          <a:p>
            <a:endParaRPr lang="en-CA" dirty="0"/>
          </a:p>
          <a:p>
            <a:r>
              <a:rPr lang="en-CA" dirty="0" smtClean="0"/>
              <a:t>Did you type</a:t>
            </a:r>
          </a:p>
          <a:p>
            <a:pPr marL="0" indent="0" algn="ctr">
              <a:buNone/>
            </a:pPr>
            <a:r>
              <a:rPr lang="en-CA" dirty="0" smtClean="0"/>
              <a:t>5.98E24÷9.11E-31</a:t>
            </a:r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If you did, you should get 6.56x10</a:t>
            </a:r>
            <a:r>
              <a:rPr lang="en-CA" baseline="30000" dirty="0" smtClean="0"/>
              <a:t>54</a:t>
            </a:r>
            <a:r>
              <a:rPr lang="en-CA" dirty="0" smtClean="0"/>
              <a:t>. But your calculator might actually say 6.56E54</a:t>
            </a:r>
          </a:p>
        </p:txBody>
      </p:sp>
    </p:spTree>
    <p:extLst>
      <p:ext uri="{BB962C8B-B14F-4D97-AF65-F5344CB8AC3E}">
        <p14:creationId xmlns:p14="http://schemas.microsoft.com/office/powerpoint/2010/main" val="3042158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 smtClean="0"/>
              <a:t>References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Atom:</a:t>
            </a:r>
            <a:endParaRPr lang="en-CA" dirty="0"/>
          </a:p>
          <a:p>
            <a:pPr lvl="1"/>
            <a:r>
              <a:rPr lang="en-CA" dirty="0">
                <a:hlinkClick r:id="rId2"/>
              </a:rPr>
              <a:t>https://pixabay.com/en/atom-electron-neutron-nuclear-power-1222511/</a:t>
            </a:r>
            <a:r>
              <a:rPr lang="en-CA" dirty="0"/>
              <a:t> </a:t>
            </a:r>
            <a:endParaRPr lang="en-CA" dirty="0" smtClean="0"/>
          </a:p>
          <a:p>
            <a:r>
              <a:rPr lang="en-CA" dirty="0" smtClean="0"/>
              <a:t>Blue Marble:</a:t>
            </a:r>
          </a:p>
          <a:p>
            <a:pPr lvl="1"/>
            <a:r>
              <a:rPr lang="en-CA" dirty="0">
                <a:hlinkClick r:id="rId3"/>
              </a:rPr>
              <a:t>https://</a:t>
            </a:r>
            <a:r>
              <a:rPr lang="en-CA" dirty="0" smtClean="0">
                <a:hlinkClick r:id="rId3"/>
              </a:rPr>
              <a:t>commons.wikimedia.org/wiki/File%3AThe_Earth_seen_from_Apollo_17.jpg</a:t>
            </a:r>
            <a:r>
              <a:rPr lang="en-CA" dirty="0"/>
              <a:t>. By NASA/Apollo 17 crew; taken by either Harrison Schmitt or Ron Evans [Public domain or Public domain], via Wikimedia </a:t>
            </a:r>
            <a:r>
              <a:rPr lang="en-CA" dirty="0" smtClean="0"/>
              <a:t>Commons</a:t>
            </a:r>
            <a:endParaRPr lang="en-CA" dirty="0" smtClean="0"/>
          </a:p>
        </p:txBody>
      </p:sp>
    </p:spTree>
    <p:extLst>
      <p:ext uri="{BB962C8B-B14F-4D97-AF65-F5344CB8AC3E}">
        <p14:creationId xmlns:p14="http://schemas.microsoft.com/office/powerpoint/2010/main" val="2306696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804</TotalTime>
  <Words>574</Words>
  <Application>Microsoft Office PowerPoint</Application>
  <PresentationFormat>Custom</PresentationFormat>
  <Paragraphs>67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Berlin</vt:lpstr>
      <vt:lpstr>IB Physics: Chapter 1</vt:lpstr>
      <vt:lpstr>Big and Small</vt:lpstr>
      <vt:lpstr>Scientific notation.</vt:lpstr>
      <vt:lpstr>Practice!</vt:lpstr>
      <vt:lpstr>Orders of Magnitude</vt:lpstr>
      <vt:lpstr>Orders of magnitude</vt:lpstr>
      <vt:lpstr>Scientific Notation and your calculator.</vt:lpstr>
      <vt:lpstr>Calculators and Scientific notation</vt:lpstr>
      <vt:lpstr>References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IB Physics: Chapter 1</dc:title>
  <dc:creator>Aquila</dc:creator>
  <cp:lastModifiedBy>Windows User</cp:lastModifiedBy>
  <cp:revision>54</cp:revision>
  <dcterms:created xsi:type="dcterms:W3CDTF">2015-06-23T04:02:58Z</dcterms:created>
  <dcterms:modified xsi:type="dcterms:W3CDTF">2016-09-09T20:25:55Z</dcterms:modified>
</cp:coreProperties>
</file>